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6" r:id="rId9"/>
    <p:sldId id="272" r:id="rId10"/>
    <p:sldId id="273" r:id="rId11"/>
    <p:sldId id="263" r:id="rId12"/>
    <p:sldId id="268" r:id="rId13"/>
    <p:sldId id="270" r:id="rId14"/>
    <p:sldId id="271" r:id="rId15"/>
    <p:sldId id="269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E41-E2DE-48B7-AD25-2C05D8372D60}" type="datetime4">
              <a:rPr lang="en-US" smtClean="0"/>
              <a:pPr/>
              <a:t>August 16,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F0542AA2-D442-471A-9D69-80392E1E581D}" type="datetime1">
              <a:rPr lang="en-US" smtClean="0"/>
              <a:pPr/>
              <a:t>8/16/2014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8/16/2014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EC43563C-D9B3-4432-B336-144C997D6215}" type="datetime1">
              <a:rPr lang="en-US" smtClean="0"/>
              <a:pPr/>
              <a:t>8/16/2014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8/16/2014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>
          <a:xfrm>
            <a:off x="0" y="4482"/>
            <a:ext cx="77981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4800" y="6356350"/>
            <a:ext cx="1066800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60578FA3-38AD-400D-A4D2-18E8EF129E5F}" type="datetime1">
              <a:rPr lang="en-US" smtClean="0"/>
              <a:pPr/>
              <a:t>8/16/2014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5400000" flipH="1">
            <a:off x="4421262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8/16/2014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563C-D9B3-4432-B336-144C997D6215}" type="datetime1">
              <a:rPr lang="en-US" smtClean="0"/>
              <a:pPr/>
              <a:t>8/16/2014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CA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8D1B-BB73-41B2-8202-C6678B761557}" type="datetime4">
              <a:rPr lang="en-US" smtClean="0"/>
              <a:pPr/>
              <a:t>August 16,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1" name="Picture 10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8/16/2014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3" name="Picture 12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8/16/2014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8/16/2014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>
          <a:xfrm>
            <a:off x="0" y="1447800"/>
            <a:ext cx="9144000" cy="54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8/16/2014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936542C1-4E96-413B-B72E-6C4B39D85C9D}" type="datetime1">
              <a:rPr lang="en-US" smtClean="0"/>
              <a:pPr/>
              <a:t>8/16/2014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EC43563C-D9B3-4432-B336-144C997D6215}" type="datetime1">
              <a:rPr lang="en-US" smtClean="0"/>
              <a:pPr/>
              <a:t>8/16/2014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  <p:sldLayoutId id="2147484200" r:id="rId12"/>
    <p:sldLayoutId id="2147484201" r:id="rId13"/>
    <p:sldLayoutId id="214748420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Calisto MT" pitchFamily="18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afshan@akhanlega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89187" y="50298"/>
            <a:ext cx="6236402" cy="1300657"/>
          </a:xfrm>
        </p:spPr>
        <p:txBody>
          <a:bodyPr/>
          <a:lstStyle/>
          <a:p>
            <a:r>
              <a:rPr lang="en-US" sz="6600" dirty="0" err="1" smtClean="0"/>
              <a:t>Akhan</a:t>
            </a:r>
            <a:r>
              <a:rPr lang="en-US" sz="6600" dirty="0" smtClean="0"/>
              <a:t> legal </a:t>
            </a:r>
            <a:endParaRPr lang="en-US" sz="66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17857" y="1350955"/>
            <a:ext cx="4916197" cy="89580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“Lighting Your Path to Justice”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187" y="4172729"/>
            <a:ext cx="47527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Afshan</a:t>
            </a:r>
            <a:r>
              <a:rPr lang="en-US" sz="2000" dirty="0" smtClean="0">
                <a:solidFill>
                  <a:schemeClr val="bg1"/>
                </a:solidFill>
              </a:rPr>
              <a:t> Khan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Licensed Paralegal </a:t>
            </a:r>
          </a:p>
          <a:p>
            <a:r>
              <a:rPr lang="en-US" sz="2000" dirty="0" smtClean="0">
                <a:hlinkClick r:id="rId2"/>
              </a:rPr>
              <a:t>afshan@akhanlegal.com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9187" y="5297610"/>
            <a:ext cx="3847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921F07"/>
                </a:solidFill>
              </a:rPr>
              <a:t>Office: (613) 271 – 7112</a:t>
            </a:r>
          </a:p>
          <a:p>
            <a:r>
              <a:rPr lang="en-US" dirty="0" smtClean="0">
                <a:solidFill>
                  <a:srgbClr val="921F07"/>
                </a:solidFill>
              </a:rPr>
              <a:t>Cell: </a:t>
            </a:r>
            <a:r>
              <a:rPr lang="en-US" dirty="0" smtClean="0">
                <a:solidFill>
                  <a:srgbClr val="921F07"/>
                </a:solidFill>
              </a:rPr>
              <a:t>   (</a:t>
            </a:r>
            <a:r>
              <a:rPr lang="en-US" dirty="0" smtClean="0">
                <a:solidFill>
                  <a:srgbClr val="921F07"/>
                </a:solidFill>
              </a:rPr>
              <a:t>613) 276 – 8690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21137" y="4172729"/>
            <a:ext cx="3709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110 </a:t>
            </a:r>
            <a:r>
              <a:rPr lang="en-US" dirty="0" err="1">
                <a:solidFill>
                  <a:schemeClr val="bg1"/>
                </a:solidFill>
              </a:rPr>
              <a:t>Didsbury</a:t>
            </a:r>
            <a:r>
              <a:rPr lang="en-US" dirty="0">
                <a:solidFill>
                  <a:schemeClr val="bg1"/>
                </a:solidFill>
              </a:rPr>
              <a:t> Road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Suite 55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Ottawa, ON, K2T 0C2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21137" y="5465391"/>
            <a:ext cx="4538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921F07"/>
                </a:solidFill>
              </a:rPr>
              <a:t>WWW. AKHANLEGAL.COM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0288" y="608110"/>
            <a:ext cx="1672262" cy="6740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Efficient</a:t>
            </a:r>
          </a:p>
          <a:p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Affordable</a:t>
            </a:r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endParaRPr lang="en-US" dirty="0" smtClean="0"/>
          </a:p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Licensed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Client focused</a:t>
            </a:r>
          </a:p>
          <a:p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Accepting all cases</a:t>
            </a:r>
          </a:p>
          <a:p>
            <a:pPr marL="285750" indent="-285750">
              <a:buFont typeface="Wingdings" charset="2"/>
              <a:buChar char="ü"/>
            </a:pPr>
            <a:endParaRPr lang="en-US" dirty="0" smtClean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Providing Excellence </a:t>
            </a:r>
          </a:p>
          <a:p>
            <a:endParaRPr lang="en-US" dirty="0"/>
          </a:p>
          <a:p>
            <a:pPr marL="285750" indent="-285750">
              <a:buFont typeface="Wingdings" charset="2"/>
              <a:buChar char="ü"/>
            </a:pPr>
            <a:endParaRPr lang="en-US" dirty="0" smtClean="0"/>
          </a:p>
          <a:p>
            <a:pPr marL="285750" indent="-285750">
              <a:buFont typeface="Wingdings" charset="2"/>
              <a:buChar char="ü"/>
            </a:pPr>
            <a:endParaRPr lang="en-US" dirty="0" smtClean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  <a:p>
            <a:pPr marL="285750" indent="-285750">
              <a:buFont typeface="Wingdings" charset="2"/>
              <a:buChar char="ü"/>
            </a:pPr>
            <a:endParaRPr lang="en-US" dirty="0"/>
          </a:p>
        </p:txBody>
      </p:sp>
      <p:pic>
        <p:nvPicPr>
          <p:cNvPr id="10" name="Picture 9" descr="Akhan_logos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58" y="1831379"/>
            <a:ext cx="3501071" cy="258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02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Immigration and refugee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Extension in work &amp; study permits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Restoration of status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Investors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Entrepreneur</a:t>
            </a:r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 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2" y="4591951"/>
            <a:ext cx="8300088" cy="178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9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claims and debt recovery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3025" y="1791076"/>
            <a:ext cx="8109926" cy="4861012"/>
          </a:xfrm>
        </p:spPr>
        <p:txBody>
          <a:bodyPr>
            <a:normAutofit fontScale="85000" lnSpcReduction="20000"/>
          </a:bodyPr>
          <a:lstStyle/>
          <a:p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 If a debtor fails to pay an outstanding account or a creditor violates your rights by engaging in illegal debt collection </a:t>
            </a:r>
            <a:r>
              <a:rPr lang="en-CA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tactics</a:t>
            </a:r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 </a:t>
            </a:r>
            <a:r>
              <a:rPr lang="en-CA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we can provide the help you need. Also with, </a:t>
            </a:r>
          </a:p>
          <a:p>
            <a:pPr marL="45720" indent="0">
              <a:buNone/>
            </a:pP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pPr lvl="0" algn="r"/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Arrears of Rent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pPr lvl="0" algn="r"/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Unpaid Accounts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pPr lvl="0" algn="r"/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Damage to Property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pPr lvl="0" algn="r"/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Failure to Repay a Loan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pPr lvl="0" algn="r"/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Breach of Contract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pPr lvl="0" algn="r"/>
            <a:r>
              <a:rPr lang="en-CA" dirty="0">
                <a:solidFill>
                  <a:srgbClr val="921F07"/>
                </a:solidFill>
                <a:latin typeface="Iowan Old Style Black"/>
                <a:cs typeface="Iowan Old Style Black"/>
              </a:rPr>
              <a:t>Recovery of Personal Property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s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6" y="3065388"/>
            <a:ext cx="4045546" cy="271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43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Landlord – tenant board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8807" y="1828800"/>
            <a:ext cx="8124144" cy="4697539"/>
          </a:xfrm>
        </p:spPr>
        <p:txBody>
          <a:bodyPr>
            <a:normAutofit fontScale="77500" lnSpcReduction="20000"/>
          </a:bodyPr>
          <a:lstStyle/>
          <a:p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Are you being evicted from your home? Is a tenant making claims against you that are simply untrue? If you’re in the midst of a landlord/tenant dispute, the legal team at AKHAN LEGAL can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help</a:t>
            </a:r>
          </a:p>
          <a:p>
            <a:pPr marL="45720" indent="0">
              <a:buNone/>
            </a:pP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Termination </a:t>
            </a:r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of Tenancy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Landlord requires Premises for Demolition, Repair, or Use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Review Provincial Work Order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Rental Increase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Transfer Care Home Tenant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Tenant Change Locks</a:t>
            </a:r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5" name="Picture 4" descr="evic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834" y="4383002"/>
            <a:ext cx="4007953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9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Provincial court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1039" y="1828800"/>
            <a:ext cx="8021912" cy="4835862"/>
          </a:xfrm>
        </p:spPr>
        <p:txBody>
          <a:bodyPr>
            <a:normAutofit/>
          </a:bodyPr>
          <a:lstStyle/>
          <a:p>
            <a:r>
              <a:rPr lang="en-CA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We </a:t>
            </a:r>
            <a:r>
              <a:rPr lang="en-CA" sz="2000" dirty="0">
                <a:solidFill>
                  <a:srgbClr val="800000"/>
                </a:solidFill>
                <a:latin typeface="Iowan Old Style Black"/>
                <a:cs typeface="Iowan Old Style Black"/>
              </a:rPr>
              <a:t>can help you by guiding you through and enabling you to make informed legal choices. We are also able to handle </a:t>
            </a:r>
            <a:r>
              <a:rPr lang="en-CA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summary conviction criminal cases</a:t>
            </a:r>
          </a:p>
          <a:p>
            <a:endParaRPr lang="en-CA" sz="2000" dirty="0" smtClean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r>
              <a:rPr lang="en-CA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Traffic Violations</a:t>
            </a:r>
          </a:p>
          <a:p>
            <a:r>
              <a:rPr lang="en-CA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Municipal </a:t>
            </a:r>
            <a:r>
              <a:rPr lang="en-CA" sz="2000" dirty="0">
                <a:solidFill>
                  <a:srgbClr val="800000"/>
                </a:solidFill>
                <a:latin typeface="Iowan Old Style Black"/>
                <a:cs typeface="Iowan Old Style Black"/>
              </a:rPr>
              <a:t>&amp; </a:t>
            </a:r>
            <a:r>
              <a:rPr lang="en-CA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Provincial                                      Prosecutions</a:t>
            </a:r>
          </a:p>
          <a:p>
            <a:r>
              <a:rPr lang="en-CA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Criminal </a:t>
            </a:r>
            <a:r>
              <a:rPr lang="en-CA" sz="2000" dirty="0">
                <a:solidFill>
                  <a:srgbClr val="800000"/>
                </a:solidFill>
                <a:latin typeface="Iowan Old Style Black"/>
                <a:cs typeface="Iowan Old Style Black"/>
              </a:rPr>
              <a:t>O</a:t>
            </a:r>
            <a:r>
              <a:rPr lang="en-CA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ffences</a:t>
            </a:r>
            <a:r>
              <a:rPr lang="en-US" sz="20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 </a:t>
            </a:r>
            <a:endParaRPr lang="en-US" sz="2000" dirty="0">
              <a:solidFill>
                <a:srgbClr val="800000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tick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422" y="3360476"/>
            <a:ext cx="3924543" cy="29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7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Human Right </a:t>
            </a:r>
            <a:r>
              <a:rPr lang="en-CA" dirty="0" smtClean="0"/>
              <a:t>Tribunal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Working to protect the Chartered Rights of those we represent for people who </a:t>
            </a:r>
            <a:r>
              <a:rPr lang="en-CA" sz="1800" dirty="0">
                <a:solidFill>
                  <a:srgbClr val="800000"/>
                </a:solidFill>
                <a:latin typeface="Iowan Old Style Black"/>
                <a:cs typeface="Iowan Old Style Black"/>
              </a:rPr>
              <a:t>have been discriminated </a:t>
            </a:r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on grounds of</a:t>
            </a:r>
          </a:p>
          <a:p>
            <a:pPr marL="0" indent="0">
              <a:buNone/>
            </a:pPr>
            <a:endParaRPr lang="en-CA" sz="1800" dirty="0" smtClean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Age</a:t>
            </a:r>
          </a:p>
          <a:p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Sex</a:t>
            </a:r>
          </a:p>
          <a:p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Cast</a:t>
            </a:r>
          </a:p>
          <a:p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Creed </a:t>
            </a:r>
          </a:p>
          <a:p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Disability</a:t>
            </a:r>
          </a:p>
          <a:p>
            <a:r>
              <a:rPr lang="en-CA" sz="1800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Ethnicity</a:t>
            </a:r>
          </a:p>
        </p:txBody>
      </p:sp>
      <p:pic>
        <p:nvPicPr>
          <p:cNvPr id="4" name="Picture 3" descr="hum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716" y="3194015"/>
            <a:ext cx="5969744" cy="225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0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Legal Research and Documentation</a:t>
            </a:r>
            <a:r>
              <a:rPr lang="en-US" dirty="0"/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38980"/>
            <a:ext cx="7583488" cy="4546641"/>
          </a:xfrm>
        </p:spPr>
        <p:txBody>
          <a:bodyPr>
            <a:normAutofit fontScale="92500"/>
          </a:bodyPr>
          <a:lstStyle/>
          <a:p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Having vast </a:t>
            </a:r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experience as a settlement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counsellor </a:t>
            </a:r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and having served on the Boards of various profit and non-profit organizations, we have the necessary communication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skills</a:t>
            </a:r>
            <a:endParaRPr lang="en-CA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Legal writing and documentation efficiency have been achieved through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education</a:t>
            </a:r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, experience and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training</a:t>
            </a:r>
            <a:endParaRPr lang="en-CA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If you need services like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legal                     </a:t>
            </a:r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research, we have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various resources                                     </a:t>
            </a:r>
            <a:r>
              <a:rPr lang="en-CA" dirty="0">
                <a:solidFill>
                  <a:srgbClr val="800000"/>
                </a:solidFill>
                <a:latin typeface="Iowan Old Style Black"/>
                <a:cs typeface="Iowan Old Style Black"/>
              </a:rPr>
              <a:t>to </a:t>
            </a:r>
            <a:r>
              <a:rPr lang="en-CA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help you prepare and to help                                          you make the right choices</a:t>
            </a:r>
            <a:r>
              <a:rPr lang="en-US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   </a:t>
            </a:r>
          </a:p>
          <a:p>
            <a:endParaRPr lang="en-US" dirty="0">
              <a:solidFill>
                <a:srgbClr val="800000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Unknow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118" y="3939892"/>
            <a:ext cx="3099589" cy="204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1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always Remember….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en-CA" sz="4000" b="1" dirty="0" smtClean="0"/>
              <a:t>                </a:t>
            </a:r>
            <a:r>
              <a:rPr lang="en-CA" sz="4100" b="1" dirty="0" smtClean="0"/>
              <a:t> </a:t>
            </a:r>
            <a:r>
              <a:rPr lang="en-CA" sz="4200" b="1" dirty="0" smtClean="0">
                <a:solidFill>
                  <a:srgbClr val="800000"/>
                </a:solidFill>
              </a:rPr>
              <a:t>A</a:t>
            </a:r>
            <a:r>
              <a:rPr lang="en-CA" sz="4000" b="1" dirty="0" smtClean="0">
                <a:solidFill>
                  <a:srgbClr val="800000"/>
                </a:solidFill>
              </a:rPr>
              <a:t> </a:t>
            </a:r>
            <a:r>
              <a:rPr lang="en-CA" sz="4000" dirty="0" smtClean="0">
                <a:solidFill>
                  <a:srgbClr val="800000"/>
                </a:solidFill>
              </a:rPr>
              <a:t>TTENTIVE</a:t>
            </a:r>
            <a:endParaRPr lang="en-US" sz="4000" dirty="0">
              <a:solidFill>
                <a:srgbClr val="800000"/>
              </a:solidFill>
            </a:endParaRPr>
          </a:p>
          <a:p>
            <a:pPr marL="45720" indent="0" algn="just">
              <a:buNone/>
            </a:pPr>
            <a:r>
              <a:rPr lang="en-CA" sz="4000" b="1" dirty="0" smtClean="0">
                <a:solidFill>
                  <a:srgbClr val="800000"/>
                </a:solidFill>
              </a:rPr>
              <a:t>                 </a:t>
            </a:r>
            <a:r>
              <a:rPr lang="en-CA" sz="4200" b="1" dirty="0" smtClean="0">
                <a:solidFill>
                  <a:srgbClr val="800000"/>
                </a:solidFill>
              </a:rPr>
              <a:t>K</a:t>
            </a:r>
            <a:r>
              <a:rPr lang="en-CA" sz="4000" b="1" dirty="0" smtClean="0">
                <a:solidFill>
                  <a:srgbClr val="800000"/>
                </a:solidFill>
              </a:rPr>
              <a:t> </a:t>
            </a:r>
            <a:r>
              <a:rPr lang="en-CA" sz="4000" dirty="0">
                <a:solidFill>
                  <a:srgbClr val="800000"/>
                </a:solidFill>
              </a:rPr>
              <a:t>NOWLEDGEABLE</a:t>
            </a:r>
            <a:endParaRPr lang="en-US" sz="4000" dirty="0">
              <a:solidFill>
                <a:srgbClr val="800000"/>
              </a:solidFill>
            </a:endParaRPr>
          </a:p>
          <a:p>
            <a:pPr marL="45720" indent="0" algn="just">
              <a:buNone/>
            </a:pPr>
            <a:r>
              <a:rPr lang="en-CA" sz="4000" b="1" dirty="0" smtClean="0">
                <a:solidFill>
                  <a:srgbClr val="800000"/>
                </a:solidFill>
              </a:rPr>
              <a:t>                </a:t>
            </a:r>
            <a:r>
              <a:rPr lang="en-CA" sz="4200" b="1" dirty="0" smtClean="0">
                <a:solidFill>
                  <a:srgbClr val="800000"/>
                </a:solidFill>
              </a:rPr>
              <a:t> H </a:t>
            </a:r>
            <a:r>
              <a:rPr lang="en-CA" sz="4000" dirty="0" smtClean="0">
                <a:solidFill>
                  <a:srgbClr val="800000"/>
                </a:solidFill>
              </a:rPr>
              <a:t>ONOURABLE</a:t>
            </a:r>
            <a:endParaRPr lang="en-US" sz="4000" dirty="0">
              <a:solidFill>
                <a:srgbClr val="800000"/>
              </a:solidFill>
            </a:endParaRPr>
          </a:p>
          <a:p>
            <a:pPr marL="45720" indent="0" algn="just">
              <a:buNone/>
            </a:pPr>
            <a:r>
              <a:rPr lang="en-CA" sz="4000" b="1" dirty="0" smtClean="0">
                <a:solidFill>
                  <a:srgbClr val="800000"/>
                </a:solidFill>
              </a:rPr>
              <a:t>                 </a:t>
            </a:r>
            <a:r>
              <a:rPr lang="en-CA" sz="4200" b="1" dirty="0" smtClean="0">
                <a:solidFill>
                  <a:srgbClr val="800000"/>
                </a:solidFill>
              </a:rPr>
              <a:t>A</a:t>
            </a:r>
            <a:r>
              <a:rPr lang="en-CA" sz="4000" dirty="0" smtClean="0">
                <a:solidFill>
                  <a:srgbClr val="800000"/>
                </a:solidFill>
              </a:rPr>
              <a:t> </a:t>
            </a:r>
            <a:r>
              <a:rPr lang="en-CA" sz="4000" dirty="0">
                <a:solidFill>
                  <a:srgbClr val="800000"/>
                </a:solidFill>
              </a:rPr>
              <a:t>FFORDABLE</a:t>
            </a:r>
            <a:endParaRPr lang="en-US" sz="4000" dirty="0">
              <a:solidFill>
                <a:srgbClr val="800000"/>
              </a:solidFill>
            </a:endParaRPr>
          </a:p>
          <a:p>
            <a:pPr marL="45720" indent="0" algn="just">
              <a:buNone/>
            </a:pPr>
            <a:r>
              <a:rPr lang="en-CA" sz="4000" b="1" dirty="0" smtClean="0">
                <a:solidFill>
                  <a:srgbClr val="800000"/>
                </a:solidFill>
              </a:rPr>
              <a:t>                 </a:t>
            </a:r>
            <a:r>
              <a:rPr lang="en-CA" sz="4200" b="1" dirty="0" smtClean="0">
                <a:solidFill>
                  <a:srgbClr val="800000"/>
                </a:solidFill>
              </a:rPr>
              <a:t>N</a:t>
            </a:r>
            <a:r>
              <a:rPr lang="en-CA" sz="4000" dirty="0" smtClean="0">
                <a:solidFill>
                  <a:srgbClr val="800000"/>
                </a:solidFill>
              </a:rPr>
              <a:t> URTURING</a:t>
            </a:r>
            <a:endParaRPr lang="en-US" sz="4000" dirty="0">
              <a:solidFill>
                <a:srgbClr val="800000"/>
              </a:solidFill>
            </a:endParaRPr>
          </a:p>
          <a:p>
            <a:endParaRPr lang="en-US" dirty="0"/>
          </a:p>
        </p:txBody>
      </p:sp>
      <p:pic>
        <p:nvPicPr>
          <p:cNvPr id="6" name="Picture 5" descr="Akhan_logos_fina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933" y="1581198"/>
            <a:ext cx="3946186" cy="454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9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xmlns:p14="http://schemas.microsoft.com/office/powerpoint/2010/main"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EXECUTIVE SUMMERY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8220" y="1235374"/>
            <a:ext cx="8411687" cy="5602926"/>
          </a:xfrm>
        </p:spPr>
        <p:txBody>
          <a:bodyPr>
            <a:noAutofit/>
          </a:bodyPr>
          <a:lstStyle/>
          <a:p>
            <a:endParaRPr lang="en-US" sz="2000" b="1" dirty="0" smtClean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sz="2000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Founded on march 15, 2014</a:t>
            </a:r>
          </a:p>
          <a:p>
            <a:r>
              <a:rPr lang="en-US" sz="2000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MISSION: Wanting to provide its clients with highly-competitive, time and cost effective legal services </a:t>
            </a:r>
          </a:p>
          <a:p>
            <a:r>
              <a:rPr lang="en-CA" sz="2000" b="1" dirty="0">
                <a:solidFill>
                  <a:srgbClr val="921F07"/>
                </a:solidFill>
                <a:latin typeface="Iowan Old Style Black"/>
                <a:cs typeface="Iowan Old Style Black"/>
              </a:rPr>
              <a:t>We strive to create, build and maintain our clientele and take pride to be their valuable </a:t>
            </a:r>
            <a:r>
              <a:rPr lang="en-CA" sz="2000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partner by providing </a:t>
            </a:r>
            <a:r>
              <a:rPr lang="en-US" sz="2000" b="1" dirty="0">
                <a:solidFill>
                  <a:srgbClr val="921F07"/>
                </a:solidFill>
                <a:latin typeface="Iowan Old Style Black"/>
                <a:cs typeface="Iowan Old Style Black"/>
              </a:rPr>
              <a:t>the most reliable and trustworthy paralegal </a:t>
            </a:r>
            <a:r>
              <a:rPr lang="en-US" sz="2000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services within Ottawa</a:t>
            </a:r>
            <a:endParaRPr lang="en-US" sz="2000" b="1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sz="2000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 Specializing in Immigration and</a:t>
            </a:r>
          </a:p>
          <a:p>
            <a:r>
              <a:rPr lang="en-US" sz="2000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 Refugee legal matters </a:t>
            </a:r>
            <a:endParaRPr lang="en-US" sz="2000" b="1" dirty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720" y="4394200"/>
            <a:ext cx="33020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9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224">
        <p:fade/>
      </p:transition>
    </mc:Choice>
    <mc:Fallback xmlns="">
      <p:transition xmlns:p14="http://schemas.microsoft.com/office/powerpoint/2010/main" spd="med" advTm="212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history and company profile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1761" y="1489281"/>
            <a:ext cx="8740153" cy="3094525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Dedicated to providing prompt, responsive and personalized attention to all our clients, from individuals to larger corporations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Striving to provide the best of work within the scope of Paralegal Practices, as established by the Law Society of Upper Canada (LSUC)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Located in Kanata, the West end of Ottawa, just 15 minutes from downtown </a:t>
            </a:r>
          </a:p>
          <a:p>
            <a:endParaRPr lang="en-US" dirty="0" smtClean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61" y="4583806"/>
            <a:ext cx="3122100" cy="2184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33710" y="4797577"/>
            <a:ext cx="551029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8" indent="-285750">
              <a:buFont typeface="Arial"/>
              <a:buChar char="•"/>
            </a:pPr>
            <a:r>
              <a:rPr lang="en-US" sz="2200" dirty="0">
                <a:solidFill>
                  <a:srgbClr val="921F07"/>
                </a:solidFill>
                <a:latin typeface="Iowan Old Style Black"/>
                <a:cs typeface="Iowan Old Style Black"/>
              </a:rPr>
              <a:t>Arrangements with other </a:t>
            </a:r>
            <a:r>
              <a:rPr lang="en-US" sz="2200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Law and Paralegal firms </a:t>
            </a:r>
            <a:r>
              <a:rPr lang="en-US" sz="2200" dirty="0">
                <a:solidFill>
                  <a:srgbClr val="921F07"/>
                </a:solidFill>
                <a:latin typeface="Iowan Old Style Black"/>
                <a:cs typeface="Iowan Old Style Black"/>
              </a:rPr>
              <a:t>to exchange referrals and work on client’s cases together for better results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4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Ms. Khan’s Profile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76954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Master’s Degree in Economics</a:t>
            </a: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Licensed Paralegal with a diploma                         from Everest College</a:t>
            </a: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With over 10 years of experience 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Previously worked as an immigration and settlement Counselor for Catholic Immigration Center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Knowledge of advanced research, interpersonal skills, effective planning and decision making skills helps ensure optimal representation for each clientele 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Multilingual; fluent in English, Urdu, Hindi, Punjabi and understands Persian and Pashto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188" y="1462705"/>
            <a:ext cx="2865418" cy="190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5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531">
        <p:fade/>
      </p:transition>
    </mc:Choice>
    <mc:Fallback xmlns="">
      <p:transition xmlns:p14="http://schemas.microsoft.com/office/powerpoint/2010/main" spd="med" advTm="215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Akhan</a:t>
            </a:r>
            <a:r>
              <a:rPr lang="en-US" dirty="0" smtClean="0"/>
              <a:t> Vision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9463" y="1564728"/>
            <a:ext cx="7583488" cy="364125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Aiming to become one of the most knowledgeable and affordable paralegal service providers within the National Capital Region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Always working on building a reputation with every client as reliable and trustworthy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Wanting to be known for our open and honest dialogue with values clients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5" name="Picture 4" descr="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228" y="5105383"/>
            <a:ext cx="3606800" cy="175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4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Akhan</a:t>
            </a:r>
            <a:r>
              <a:rPr lang="en-US" dirty="0" smtClean="0"/>
              <a:t> mission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5734" y="1363944"/>
            <a:ext cx="8237217" cy="4998922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AKHAN </a:t>
            </a:r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LEGAL’s mission is to educate people to allow them to make informed legal decisions by providing affordable and high quality legal services with integrity, professionalism, and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efficiency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To develop a positive role model to help shape the future of paralegal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profession </a:t>
            </a:r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and increase awareness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among the                                       general public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  <a:p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To bring about positive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change                                </a:t>
            </a:r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and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help </a:t>
            </a:r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the public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find                                                   justice </a:t>
            </a:r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where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justice could </a:t>
            </a:r>
            <a:r>
              <a:rPr lang="en-US" dirty="0">
                <a:solidFill>
                  <a:srgbClr val="921F07"/>
                </a:solidFill>
                <a:latin typeface="Iowan Old Style Black"/>
                <a:cs typeface="Iowan Old Style Black"/>
              </a:rPr>
              <a:t>not </a:t>
            </a:r>
            <a:r>
              <a:rPr lang="en-US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                                   be found</a:t>
            </a:r>
            <a:endParaRPr lang="en-US" dirty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4" name="Picture 3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679" y="4118713"/>
            <a:ext cx="3048000" cy="22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4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7074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Immigration and Refugee matters</a:t>
            </a:r>
          </a:p>
          <a:p>
            <a:r>
              <a:rPr lang="en-US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Small Claims Court in actions up to $25,000</a:t>
            </a:r>
          </a:p>
          <a:p>
            <a:r>
              <a:rPr lang="en-US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Landlord – Tenant Board Tribunal Representation (Administrative Tribunal dealing with residential tenancies)</a:t>
            </a:r>
          </a:p>
          <a:p>
            <a:r>
              <a:rPr lang="en-US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Provincial Offences Court (Traffic violation, Municipal and Provincial Prosecutions, some Criminal Offences)</a:t>
            </a:r>
          </a:p>
          <a:p>
            <a:r>
              <a:rPr lang="en-US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Human Right Tribunal</a:t>
            </a:r>
          </a:p>
          <a:p>
            <a:r>
              <a:rPr lang="en-US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Legal Research and Documentations (Representation, Advocacy and Document Preparation)</a:t>
            </a:r>
          </a:p>
          <a:p>
            <a:r>
              <a:rPr lang="en-US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Commissioner of Oaths</a:t>
            </a:r>
          </a:p>
        </p:txBody>
      </p:sp>
    </p:spTree>
    <p:extLst>
      <p:ext uri="{BB962C8B-B14F-4D97-AF65-F5344CB8AC3E}">
        <p14:creationId xmlns:p14="http://schemas.microsoft.com/office/powerpoint/2010/main" val="255192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820">
        <p:fade/>
      </p:transition>
    </mc:Choice>
    <mc:Fallback xmlns="">
      <p:transition xmlns:p14="http://schemas.microsoft.com/office/powerpoint/2010/main" spd="med" advTm="208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Immigration and refugee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dirty="0" smtClean="0">
                <a:solidFill>
                  <a:srgbClr val="921F07"/>
                </a:solidFill>
                <a:latin typeface="Iowan Old Style Black"/>
                <a:cs typeface="Iowan Old Style Black"/>
              </a:rPr>
              <a:t>Assisting with any immigration issues inside or outside of Canada</a:t>
            </a:r>
          </a:p>
          <a:p>
            <a:pPr marL="45720" indent="0">
              <a:buNone/>
            </a:pPr>
            <a:endParaRPr lang="en-US" b="1" dirty="0" smtClean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Sponsorships (spousal and parental)</a:t>
            </a:r>
            <a:endParaRPr lang="en-US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Group of Five – Sponsorship of Refugees</a:t>
            </a:r>
            <a:endParaRPr lang="en-US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Refugee Claims</a:t>
            </a:r>
            <a:endParaRPr lang="en-US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Skilled Worker</a:t>
            </a:r>
            <a:endParaRPr lang="en-US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Business </a:t>
            </a:r>
            <a:r>
              <a:rPr lang="en-CA" b="1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Class</a:t>
            </a:r>
            <a:endParaRPr lang="en-US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5" name="Picture 4" descr="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53" y="4338318"/>
            <a:ext cx="4533900" cy="217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5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Immigration and </a:t>
            </a:r>
            <a:r>
              <a:rPr lang="en-US" dirty="0" smtClean="0"/>
              <a:t>refugee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9463" y="1828800"/>
            <a:ext cx="7583488" cy="4722688"/>
          </a:xfrm>
        </p:spPr>
        <p:txBody>
          <a:bodyPr>
            <a:normAutofit/>
          </a:bodyPr>
          <a:lstStyle/>
          <a:p>
            <a:pPr lvl="0"/>
            <a:r>
              <a:rPr lang="en-CA" sz="2100" b="1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Some more services within Immigration and Refugee matters we assist clients with: </a:t>
            </a:r>
          </a:p>
          <a:p>
            <a:pPr lvl="0"/>
            <a:endParaRPr lang="en-CA" sz="2100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sz="2100" b="1" dirty="0" smtClean="0">
                <a:solidFill>
                  <a:srgbClr val="800000"/>
                </a:solidFill>
                <a:latin typeface="Iowan Old Style Black"/>
                <a:cs typeface="Iowan Old Style Black"/>
              </a:rPr>
              <a:t>Permanent </a:t>
            </a:r>
            <a:r>
              <a:rPr lang="en-CA" sz="2100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Residence</a:t>
            </a:r>
            <a:endParaRPr lang="en-US" sz="2100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Citizenship</a:t>
            </a:r>
            <a:endParaRPr lang="en-US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sz="2100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Work &amp; Study Permit</a:t>
            </a:r>
            <a:endParaRPr lang="en-US" sz="2100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sz="2100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Temporary work Permits</a:t>
            </a:r>
            <a:endParaRPr lang="en-US" sz="2100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pPr lvl="0"/>
            <a:r>
              <a:rPr lang="en-CA" sz="2100" b="1" dirty="0">
                <a:solidFill>
                  <a:srgbClr val="800000"/>
                </a:solidFill>
                <a:latin typeface="Iowan Old Style Black"/>
                <a:cs typeface="Iowan Old Style Black"/>
              </a:rPr>
              <a:t>Live in caregivers</a:t>
            </a:r>
            <a:endParaRPr lang="en-US" sz="2100" b="1" dirty="0">
              <a:solidFill>
                <a:srgbClr val="800000"/>
              </a:solidFill>
              <a:latin typeface="Iowan Old Style Black"/>
              <a:cs typeface="Iowan Old Style Black"/>
            </a:endParaRPr>
          </a:p>
          <a:p>
            <a:endParaRPr lang="en-US" b="1" dirty="0">
              <a:solidFill>
                <a:srgbClr val="921F07"/>
              </a:solidFill>
              <a:latin typeface="Iowan Old Style Black"/>
              <a:cs typeface="Iowan Old Style Black"/>
            </a:endParaRPr>
          </a:p>
        </p:txBody>
      </p:sp>
      <p:pic>
        <p:nvPicPr>
          <p:cNvPr id="5" name="Picture 4" descr="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70" y="2771986"/>
            <a:ext cx="23241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6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289</TotalTime>
  <Words>756</Words>
  <Application>Microsoft Office PowerPoint</Application>
  <PresentationFormat>On-screen Show (4:3)</PresentationFormat>
  <Paragraphs>129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Precedent</vt:lpstr>
      <vt:lpstr>Akhan legal </vt:lpstr>
      <vt:lpstr>EXECUTIVE SUMMERY </vt:lpstr>
      <vt:lpstr>Business history and company profile </vt:lpstr>
      <vt:lpstr>Ms. Khan’s Profile</vt:lpstr>
      <vt:lpstr>Akhan Vision</vt:lpstr>
      <vt:lpstr>Akhan mission</vt:lpstr>
      <vt:lpstr>Services </vt:lpstr>
      <vt:lpstr>Immigration and refugee</vt:lpstr>
      <vt:lpstr>Immigration and refugee (Cont)</vt:lpstr>
      <vt:lpstr>Immigration and refugee (Cont)</vt:lpstr>
      <vt:lpstr>Small claims and debt recovery</vt:lpstr>
      <vt:lpstr>Landlord – tenant board </vt:lpstr>
      <vt:lpstr>Provincial court </vt:lpstr>
      <vt:lpstr>Human Right Tribunal</vt:lpstr>
      <vt:lpstr>Legal Research and Documentation </vt:lpstr>
      <vt:lpstr>And always Remember….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Akhan legal</dc:title>
  <dc:creator>Sara Yousuf</dc:creator>
  <cp:lastModifiedBy>afshan khan</cp:lastModifiedBy>
  <cp:revision>35</cp:revision>
  <dcterms:created xsi:type="dcterms:W3CDTF">2014-06-23T20:08:06Z</dcterms:created>
  <dcterms:modified xsi:type="dcterms:W3CDTF">2014-08-17T06:18:15Z</dcterms:modified>
</cp:coreProperties>
</file>